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67" r:id="rId5"/>
    <p:sldId id="268" r:id="rId6"/>
    <p:sldId id="269" r:id="rId7"/>
    <p:sldId id="260" r:id="rId8"/>
    <p:sldId id="261" r:id="rId9"/>
    <p:sldId id="281" r:id="rId10"/>
    <p:sldId id="262" r:id="rId11"/>
    <p:sldId id="263" r:id="rId12"/>
    <p:sldId id="264" r:id="rId13"/>
    <p:sldId id="282" r:id="rId14"/>
    <p:sldId id="257" r:id="rId15"/>
    <p:sldId id="280" r:id="rId16"/>
    <p:sldId id="258" r:id="rId17"/>
    <p:sldId id="259" r:id="rId18"/>
    <p:sldId id="286" r:id="rId19"/>
    <p:sldId id="287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3" r:id="rId31"/>
    <p:sldId id="285" r:id="rId32"/>
    <p:sldId id="284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2BC2B-EEE0-4B03-9316-935419E82C4A}" type="datetimeFigureOut">
              <a:rPr lang="en-CA" smtClean="0"/>
              <a:t>2015-04-14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381BA-7D6B-4C57-909B-D226E35BDA9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61947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2BC2B-EEE0-4B03-9316-935419E82C4A}" type="datetimeFigureOut">
              <a:rPr lang="en-CA" smtClean="0"/>
              <a:t>2015-04-14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381BA-7D6B-4C57-909B-D226E35BDA9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59681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2BC2B-EEE0-4B03-9316-935419E82C4A}" type="datetimeFigureOut">
              <a:rPr lang="en-CA" smtClean="0"/>
              <a:t>2015-04-14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381BA-7D6B-4C57-909B-D226E35BDA9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78445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2BC2B-EEE0-4B03-9316-935419E82C4A}" type="datetimeFigureOut">
              <a:rPr lang="en-CA" smtClean="0"/>
              <a:t>2015-04-14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381BA-7D6B-4C57-909B-D226E35BDA9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26780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2BC2B-EEE0-4B03-9316-935419E82C4A}" type="datetimeFigureOut">
              <a:rPr lang="en-CA" smtClean="0"/>
              <a:t>2015-04-14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381BA-7D6B-4C57-909B-D226E35BDA9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97147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2BC2B-EEE0-4B03-9316-935419E82C4A}" type="datetimeFigureOut">
              <a:rPr lang="en-CA" smtClean="0"/>
              <a:t>2015-04-14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381BA-7D6B-4C57-909B-D226E35BDA9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47723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2BC2B-EEE0-4B03-9316-935419E82C4A}" type="datetimeFigureOut">
              <a:rPr lang="en-CA" smtClean="0"/>
              <a:t>2015-04-14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381BA-7D6B-4C57-909B-D226E35BDA9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15106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2BC2B-EEE0-4B03-9316-935419E82C4A}" type="datetimeFigureOut">
              <a:rPr lang="en-CA" smtClean="0"/>
              <a:t>2015-04-14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381BA-7D6B-4C57-909B-D226E35BDA9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23774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2BC2B-EEE0-4B03-9316-935419E82C4A}" type="datetimeFigureOut">
              <a:rPr lang="en-CA" smtClean="0"/>
              <a:t>2015-04-14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381BA-7D6B-4C57-909B-D226E35BDA9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882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2BC2B-EEE0-4B03-9316-935419E82C4A}" type="datetimeFigureOut">
              <a:rPr lang="en-CA" smtClean="0"/>
              <a:t>2015-04-14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381BA-7D6B-4C57-909B-D226E35BDA9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83154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2BC2B-EEE0-4B03-9316-935419E82C4A}" type="datetimeFigureOut">
              <a:rPr lang="en-CA" smtClean="0"/>
              <a:t>2015-04-14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381BA-7D6B-4C57-909B-D226E35BDA9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74793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52BC2B-EEE0-4B03-9316-935419E82C4A}" type="datetimeFigureOut">
              <a:rPr lang="en-CA" smtClean="0"/>
              <a:t>2015-04-14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5381BA-7D6B-4C57-909B-D226E35BDA9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67828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The_Religion_of_India:_The_Sociology_of_Hinduism_and_Buddhism#cite_note-rb142-2" TargetMode="External"/><Relationship Id="rId2" Type="http://schemas.openxmlformats.org/officeDocument/2006/relationships/hyperlink" Target="http://en.wikipedia.org/wiki/Varna_(Hinduism)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en.wikipedia.org/wiki/The_Religion_of_India:_The_Sociology_of_Hinduism_and_Buddhism#cite_note-rb196-5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Guru_Gobind_Singh" TargetMode="External"/><Relationship Id="rId2" Type="http://schemas.openxmlformats.org/officeDocument/2006/relationships/hyperlink" Target="http://en.wikipedia.org/wiki/Guru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n.wikipedia.org/wiki/Amrit_Sanchar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Sikh" TargetMode="External"/><Relationship Id="rId2" Type="http://schemas.openxmlformats.org/officeDocument/2006/relationships/hyperlink" Target="http://en.wikipedia.org/wiki/Punjabi_languag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n.wikipedia.org/wiki/Khalsa" TargetMode="Externa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Hindu" TargetMode="External"/><Relationship Id="rId2" Type="http://schemas.openxmlformats.org/officeDocument/2006/relationships/hyperlink" Target="http://en.wikipedia.org/wiki/Sikh_diaspora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n.wikipedia.org/wiki/Buddhis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/>
              <a:t>South Asian Canadians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84197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The </a:t>
            </a:r>
            <a:r>
              <a:rPr lang="en-CA" b="1" dirty="0"/>
              <a:t>number of people </a:t>
            </a:r>
            <a:r>
              <a:rPr lang="en-CA" dirty="0"/>
              <a:t>in Canada of South Asian origin, as defined by </a:t>
            </a:r>
            <a:r>
              <a:rPr lang="en-CA" b="1" dirty="0"/>
              <a:t>Statistics Canada</a:t>
            </a:r>
            <a:r>
              <a:rPr lang="en-CA" dirty="0"/>
              <a:t>, is growing considerably faster than the overall population. </a:t>
            </a:r>
            <a:endParaRPr lang="en-CA" dirty="0" smtClean="0"/>
          </a:p>
          <a:p>
            <a:r>
              <a:rPr lang="en-CA" dirty="0" smtClean="0"/>
              <a:t>Between </a:t>
            </a:r>
            <a:r>
              <a:rPr lang="en-CA" b="1" dirty="0"/>
              <a:t>1996 and 2001, </a:t>
            </a:r>
            <a:r>
              <a:rPr lang="en-CA" dirty="0"/>
              <a:t>for example, the number of people who reported a </a:t>
            </a:r>
            <a:r>
              <a:rPr lang="en-CA" b="1" dirty="0"/>
              <a:t>South Asian </a:t>
            </a:r>
            <a:r>
              <a:rPr lang="en-CA" dirty="0"/>
              <a:t>origin </a:t>
            </a:r>
            <a:r>
              <a:rPr lang="en-CA" b="1" dirty="0"/>
              <a:t>rose by 33%, </a:t>
            </a:r>
            <a:r>
              <a:rPr lang="en-CA" dirty="0"/>
              <a:t>while the overall population grew by only 4%</a:t>
            </a:r>
          </a:p>
        </p:txBody>
      </p:sp>
    </p:spTree>
    <p:extLst>
      <p:ext uri="{BB962C8B-B14F-4D97-AF65-F5344CB8AC3E}">
        <p14:creationId xmlns:p14="http://schemas.microsoft.com/office/powerpoint/2010/main" val="2945935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u="sng" dirty="0" smtClean="0"/>
              <a:t>Mostly 1 generation</a:t>
            </a:r>
            <a:endParaRPr lang="en-CA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A substantial </a:t>
            </a:r>
            <a:r>
              <a:rPr lang="en-CA" b="1" dirty="0"/>
              <a:t>majority</a:t>
            </a:r>
            <a:r>
              <a:rPr lang="en-CA" dirty="0"/>
              <a:t> of the population with South Asian origins living in Canada was </a:t>
            </a:r>
            <a:r>
              <a:rPr lang="en-CA" b="1" dirty="0"/>
              <a:t>born outside the country</a:t>
            </a:r>
            <a:r>
              <a:rPr lang="en-CA" dirty="0"/>
              <a:t>. </a:t>
            </a:r>
            <a:endParaRPr lang="en-CA" dirty="0" smtClean="0"/>
          </a:p>
          <a:p>
            <a:r>
              <a:rPr lang="en-CA" dirty="0" smtClean="0"/>
              <a:t>In </a:t>
            </a:r>
            <a:r>
              <a:rPr lang="en-CA" dirty="0"/>
              <a:t>2001, 68% of Canadians who reported a South Asian origin were born outside of Canada, compared to 18% of the overall population.</a:t>
            </a:r>
          </a:p>
        </p:txBody>
      </p:sp>
    </p:spTree>
    <p:extLst>
      <p:ext uri="{BB962C8B-B14F-4D97-AF65-F5344CB8AC3E}">
        <p14:creationId xmlns:p14="http://schemas.microsoft.com/office/powerpoint/2010/main" val="7491187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The large majority of the Canadian population of South Asian origin is concentrated in </a:t>
            </a:r>
            <a:r>
              <a:rPr lang="en-CA" b="1" dirty="0"/>
              <a:t>Ontario </a:t>
            </a:r>
            <a:r>
              <a:rPr lang="en-CA" dirty="0"/>
              <a:t>and </a:t>
            </a:r>
            <a:r>
              <a:rPr lang="en-CA" b="1" dirty="0"/>
              <a:t>British Columbia</a:t>
            </a:r>
            <a:r>
              <a:rPr lang="en-CA" dirty="0"/>
              <a:t>. </a:t>
            </a:r>
            <a:endParaRPr lang="en-CA" dirty="0" smtClean="0"/>
          </a:p>
          <a:p>
            <a:r>
              <a:rPr lang="en-CA" dirty="0" smtClean="0"/>
              <a:t>In </a:t>
            </a:r>
            <a:r>
              <a:rPr lang="en-CA" dirty="0"/>
              <a:t>2001, Ontario was home to 62% of all Canadians of South Asian origin, while another 22% lived in British Columbia.</a:t>
            </a:r>
          </a:p>
        </p:txBody>
      </p:sp>
    </p:spTree>
    <p:extLst>
      <p:ext uri="{BB962C8B-B14F-4D97-AF65-F5344CB8AC3E}">
        <p14:creationId xmlns:p14="http://schemas.microsoft.com/office/powerpoint/2010/main" val="2641193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Canadians </a:t>
            </a:r>
            <a:r>
              <a:rPr lang="en-CA" dirty="0"/>
              <a:t>of South Asian origin are somewhat more likely than the overall population to be </a:t>
            </a:r>
            <a:r>
              <a:rPr lang="en-CA" b="1" dirty="0"/>
              <a:t>children or young adults, </a:t>
            </a:r>
            <a:r>
              <a:rPr lang="en-CA" dirty="0"/>
              <a:t>while they are </a:t>
            </a:r>
            <a:r>
              <a:rPr lang="en-CA" u="sng" dirty="0"/>
              <a:t>less likely to be seniors</a:t>
            </a:r>
            <a:r>
              <a:rPr lang="en-CA" dirty="0"/>
              <a:t> or approaching retirement age.</a:t>
            </a:r>
          </a:p>
        </p:txBody>
      </p:sp>
    </p:spTree>
    <p:extLst>
      <p:ext uri="{BB962C8B-B14F-4D97-AF65-F5344CB8AC3E}">
        <p14:creationId xmlns:p14="http://schemas.microsoft.com/office/powerpoint/2010/main" val="16834025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In </a:t>
            </a:r>
            <a:r>
              <a:rPr lang="en-CA" dirty="0"/>
              <a:t>contrast to the overall population, </a:t>
            </a:r>
            <a:r>
              <a:rPr lang="en-CA" b="1" dirty="0"/>
              <a:t>men make up a slight majority </a:t>
            </a:r>
            <a:r>
              <a:rPr lang="en-CA" dirty="0"/>
              <a:t>of Canadians of South Asian origin. </a:t>
            </a:r>
            <a:endParaRPr lang="en-CA" dirty="0" smtClean="0"/>
          </a:p>
          <a:p>
            <a:r>
              <a:rPr lang="en-CA" dirty="0" smtClean="0"/>
              <a:t>In </a:t>
            </a:r>
            <a:r>
              <a:rPr lang="en-CA" dirty="0"/>
              <a:t>2001, 50.6% of people of South Asian origin were male, compared with 49.1% of all Canadians.</a:t>
            </a:r>
          </a:p>
        </p:txBody>
      </p:sp>
    </p:spTree>
    <p:extLst>
      <p:ext uri="{BB962C8B-B14F-4D97-AF65-F5344CB8AC3E}">
        <p14:creationId xmlns:p14="http://schemas.microsoft.com/office/powerpoint/2010/main" val="2668108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Max Weber's </a:t>
            </a:r>
            <a:r>
              <a:rPr lang="en-CA" b="1" dirty="0"/>
              <a:t>`The Religion of India' </a:t>
            </a:r>
            <a:r>
              <a:rPr lang="en-CA" dirty="0"/>
              <a:t>and places it in the wider context of his work. It tries to show in detail how Weber's study of India formed part of the </a:t>
            </a:r>
            <a:r>
              <a:rPr lang="en-CA" b="1" dirty="0"/>
              <a:t>comparative analysis of world civilizations </a:t>
            </a:r>
            <a:r>
              <a:rPr lang="en-CA" dirty="0"/>
              <a:t>which was the natural result of his interest in the causal antecedents of the </a:t>
            </a:r>
            <a:r>
              <a:rPr lang="en-CA" b="1" dirty="0"/>
              <a:t>rise of industrial capitalism </a:t>
            </a:r>
            <a:r>
              <a:rPr lang="en-CA" dirty="0"/>
              <a:t>in the West</a:t>
            </a:r>
          </a:p>
        </p:txBody>
      </p:sp>
    </p:spTree>
    <p:extLst>
      <p:ext uri="{BB962C8B-B14F-4D97-AF65-F5344CB8AC3E}">
        <p14:creationId xmlns:p14="http://schemas.microsoft.com/office/powerpoint/2010/main" val="40474819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u="sng" dirty="0" smtClean="0"/>
              <a:t>Weber’s thesis</a:t>
            </a:r>
            <a:endParaRPr lang="en-CA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The Indian social system was influenced by the </a:t>
            </a:r>
            <a:r>
              <a:rPr lang="en-CA" b="1" u="sng" dirty="0"/>
              <a:t>concept of caste</a:t>
            </a:r>
            <a:r>
              <a:rPr lang="en-CA" dirty="0"/>
              <a:t> (</a:t>
            </a:r>
            <a:r>
              <a:rPr lang="en-CA" dirty="0" err="1">
                <a:hlinkClick r:id="rId2" tooltip="Varna (Hinduism)"/>
              </a:rPr>
              <a:t>varna</a:t>
            </a:r>
            <a:r>
              <a:rPr lang="en-CA" dirty="0"/>
              <a:t>).</a:t>
            </a:r>
            <a:r>
              <a:rPr lang="en-CA" baseline="30000" dirty="0">
                <a:hlinkClick r:id="rId3"/>
              </a:rPr>
              <a:t>[2]</a:t>
            </a:r>
            <a:r>
              <a:rPr lang="en-CA" dirty="0"/>
              <a:t> It directly linked religious belief and the segregation of society into status groups. </a:t>
            </a:r>
          </a:p>
        </p:txBody>
      </p:sp>
    </p:spTree>
    <p:extLst>
      <p:ext uri="{BB962C8B-B14F-4D97-AF65-F5344CB8AC3E}">
        <p14:creationId xmlns:p14="http://schemas.microsoft.com/office/powerpoint/2010/main" val="23481746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/>
              <a:t>The Caste </a:t>
            </a:r>
            <a:r>
              <a:rPr lang="en-CA" b="1" dirty="0"/>
              <a:t>system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Weber goes on to describe </a:t>
            </a:r>
            <a:r>
              <a:rPr lang="en-CA" b="1" dirty="0"/>
              <a:t>the caste </a:t>
            </a:r>
            <a:r>
              <a:rPr lang="en-CA" b="1" dirty="0" smtClean="0"/>
              <a:t>system consist of five layers</a:t>
            </a:r>
            <a:r>
              <a:rPr lang="en-CA" dirty="0" smtClean="0"/>
              <a:t>:</a:t>
            </a:r>
            <a:endParaRPr lang="en-CA" dirty="0"/>
          </a:p>
          <a:p>
            <a:r>
              <a:rPr lang="en-CA" dirty="0"/>
              <a:t> (the Brahmins - </a:t>
            </a:r>
            <a:r>
              <a:rPr lang="en-CA" dirty="0" smtClean="0"/>
              <a:t>priests), </a:t>
            </a:r>
            <a:endParaRPr lang="en-CA" dirty="0"/>
          </a:p>
          <a:p>
            <a:r>
              <a:rPr lang="en-CA" dirty="0"/>
              <a:t>the Kshatriyas - warriors, </a:t>
            </a:r>
          </a:p>
          <a:p>
            <a:r>
              <a:rPr lang="en-CA" dirty="0"/>
              <a:t>the </a:t>
            </a:r>
            <a:r>
              <a:rPr lang="en-CA" dirty="0" err="1"/>
              <a:t>Vaisyas</a:t>
            </a:r>
            <a:r>
              <a:rPr lang="en-CA" dirty="0"/>
              <a:t> - merchants, </a:t>
            </a:r>
          </a:p>
          <a:p>
            <a:r>
              <a:rPr lang="en-CA" dirty="0"/>
              <a:t>the </a:t>
            </a:r>
            <a:r>
              <a:rPr lang="en-CA" dirty="0" err="1"/>
              <a:t>Sudras</a:t>
            </a:r>
            <a:r>
              <a:rPr lang="en-CA" dirty="0"/>
              <a:t> - laborers </a:t>
            </a:r>
          </a:p>
          <a:p>
            <a:r>
              <a:rPr lang="en-CA" dirty="0"/>
              <a:t>and the untouchables).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217494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u="sng" dirty="0" smtClean="0"/>
              <a:t>Power</a:t>
            </a:r>
            <a:endParaRPr lang="en-CA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Weber pays special attention to </a:t>
            </a:r>
            <a:r>
              <a:rPr lang="en-CA" b="1" dirty="0" smtClean="0"/>
              <a:t>Brahmins</a:t>
            </a:r>
            <a:r>
              <a:rPr lang="en-CA" dirty="0" smtClean="0"/>
              <a:t> and considers why they occupied </a:t>
            </a:r>
            <a:r>
              <a:rPr lang="en-CA" b="1" dirty="0" smtClean="0"/>
              <a:t>the highest place </a:t>
            </a:r>
            <a:r>
              <a:rPr lang="en-CA" dirty="0" smtClean="0"/>
              <a:t>in Indian society for many centuries. </a:t>
            </a:r>
          </a:p>
          <a:p>
            <a:r>
              <a:rPr lang="en-CA" dirty="0" smtClean="0"/>
              <a:t>With regard to the </a:t>
            </a:r>
            <a:r>
              <a:rPr lang="en-CA" b="1" dirty="0" smtClean="0"/>
              <a:t>concept of dharma,</a:t>
            </a:r>
            <a:r>
              <a:rPr lang="en-CA" dirty="0" smtClean="0"/>
              <a:t> he concludes that the </a:t>
            </a:r>
            <a:r>
              <a:rPr lang="en-CA" b="1" u="sng" dirty="0" smtClean="0"/>
              <a:t>Indian ethical pluralism </a:t>
            </a:r>
            <a:r>
              <a:rPr lang="en-CA" dirty="0" smtClean="0"/>
              <a:t>is very different both from the universal ethic of Confucianism and Christianity.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726743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/>
              <a:t>Hinduism and Buddhism</a:t>
            </a:r>
            <a:endParaRPr lang="en-C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He notes that </a:t>
            </a:r>
            <a:r>
              <a:rPr lang="en-CA" b="1" dirty="0" smtClean="0"/>
              <a:t>the caste system </a:t>
            </a:r>
            <a:r>
              <a:rPr lang="en-CA" dirty="0" smtClean="0"/>
              <a:t>prevented the development of urban status groups</a:t>
            </a:r>
          </a:p>
          <a:p>
            <a:r>
              <a:rPr lang="en-CA" dirty="0"/>
              <a:t>Secular ethic and impact of Hindu beliefs on </a:t>
            </a:r>
            <a:r>
              <a:rPr lang="en-CA" dirty="0" smtClean="0"/>
              <a:t>economy</a:t>
            </a:r>
            <a:endParaRPr lang="en-CA" dirty="0"/>
          </a:p>
          <a:p>
            <a:r>
              <a:rPr lang="en-CA" dirty="0"/>
              <a:t>Weber discussed what influence </a:t>
            </a:r>
            <a:r>
              <a:rPr lang="en-CA" b="1" dirty="0"/>
              <a:t>Hinduism and Buddhism</a:t>
            </a:r>
            <a:r>
              <a:rPr lang="en-CA" dirty="0"/>
              <a:t> had on the mundane activities, and how they impacted the </a:t>
            </a:r>
            <a:r>
              <a:rPr lang="en-CA" dirty="0" smtClean="0"/>
              <a:t>economy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070461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u="sng" dirty="0" smtClean="0"/>
              <a:t>Other </a:t>
            </a:r>
            <a:r>
              <a:rPr lang="en-CA" b="1" u="sng" dirty="0" err="1" smtClean="0"/>
              <a:t>wordly</a:t>
            </a:r>
            <a:r>
              <a:rPr lang="en-CA" b="1" u="sng" dirty="0" smtClean="0"/>
              <a:t> Mysticism</a:t>
            </a:r>
            <a:endParaRPr lang="en-CA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. He noted the idea of </a:t>
            </a:r>
            <a:r>
              <a:rPr lang="en-CA" b="1" u="sng" dirty="0" smtClean="0"/>
              <a:t>unchanging world order </a:t>
            </a:r>
            <a:r>
              <a:rPr lang="en-CA" dirty="0" smtClean="0"/>
              <a:t>consisting of the eternal cycles of rebirth, and the deprecation of mundane world.</a:t>
            </a:r>
            <a:r>
              <a:rPr lang="en-CA" baseline="30000" dirty="0" smtClean="0"/>
              <a:t>[4]</a:t>
            </a:r>
          </a:p>
          <a:p>
            <a:r>
              <a:rPr lang="en-CA" dirty="0" smtClean="0"/>
              <a:t> By the traditionalism of the caste system supported by the religion, </a:t>
            </a:r>
            <a:r>
              <a:rPr lang="en-CA" b="1" dirty="0" smtClean="0"/>
              <a:t>the economic development is </a:t>
            </a:r>
            <a:r>
              <a:rPr lang="en-CA" b="1" dirty="0" smtClean="0"/>
              <a:t>slowed..</a:t>
            </a:r>
            <a:r>
              <a:rPr lang="en-CA" dirty="0" smtClean="0"/>
              <a:t>  -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996589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According </a:t>
            </a:r>
            <a:r>
              <a:rPr lang="en-CA" dirty="0"/>
              <a:t>to Weber - the "spirit" of the caste system worked against the development of capitalism.</a:t>
            </a:r>
            <a:r>
              <a:rPr lang="en-CA" baseline="30000" dirty="0">
                <a:hlinkClick r:id="rId2"/>
              </a:rPr>
              <a:t>[5</a:t>
            </a:r>
            <a:r>
              <a:rPr lang="en-CA" baseline="30000" dirty="0" smtClean="0">
                <a:hlinkClick r:id="rId2"/>
              </a:rPr>
              <a:t>]</a:t>
            </a:r>
            <a:endParaRPr lang="en-CA" baseline="30000" dirty="0" smtClean="0"/>
          </a:p>
          <a:p>
            <a:pPr marL="0" indent="0">
              <a:buNone/>
            </a:pPr>
            <a:r>
              <a:rPr lang="en-CA" baseline="30000" dirty="0" smtClean="0"/>
              <a:t>The</a:t>
            </a:r>
            <a:r>
              <a:rPr lang="en-CA" dirty="0" smtClean="0"/>
              <a:t> caste system promote economic and cultural stagnation…a fixed social order with very little mobility…</a:t>
            </a:r>
            <a:endParaRPr lang="en-CA" dirty="0"/>
          </a:p>
          <a:p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525245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u="sng" dirty="0" smtClean="0"/>
              <a:t>Sikhism</a:t>
            </a:r>
            <a:endParaRPr lang="en-CA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 smtClean="0"/>
              <a:t/>
            </a:r>
            <a:br>
              <a:rPr lang="en-CA" dirty="0" smtClean="0"/>
            </a:br>
            <a:r>
              <a:rPr lang="en-CA" dirty="0"/>
              <a:t>A progressive religion well ahead of its time when it was founded over 500 years </a:t>
            </a:r>
            <a:r>
              <a:rPr lang="en-CA" dirty="0" smtClean="0"/>
              <a:t>ago.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 smtClean="0"/>
              <a:t>Sikhs make up 1.8% of India’s pop. Sikhs worldwide =-25 million.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 smtClean="0"/>
              <a:t>Charismatic leader-Guru Nanak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632653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Leader-Guru </a:t>
            </a:r>
            <a:r>
              <a:rPr lang="en-CA" dirty="0"/>
              <a:t>Nanak</a:t>
            </a:r>
            <a:br>
              <a:rPr lang="en-CA" dirty="0"/>
            </a:b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He had </a:t>
            </a:r>
            <a:r>
              <a:rPr lang="en-CA" b="1" dirty="0" smtClean="0"/>
              <a:t>a revelation </a:t>
            </a:r>
            <a:r>
              <a:rPr lang="en-CA" dirty="0" smtClean="0"/>
              <a:t>of those who step forward as disciples, or Sikh’s which literally means “learners”</a:t>
            </a:r>
          </a:p>
          <a:p>
            <a:endParaRPr lang="en-CA" dirty="0"/>
          </a:p>
          <a:p>
            <a:r>
              <a:rPr lang="en-CA" dirty="0" smtClean="0"/>
              <a:t>In 1499, found he </a:t>
            </a:r>
            <a:r>
              <a:rPr lang="en-CA" b="1" dirty="0" smtClean="0"/>
              <a:t>had a mission </a:t>
            </a:r>
            <a:r>
              <a:rPr lang="en-CA" dirty="0" smtClean="0"/>
              <a:t>to awaken people to the presence of God.</a:t>
            </a:r>
          </a:p>
          <a:p>
            <a:r>
              <a:rPr lang="en-CA" dirty="0" smtClean="0"/>
              <a:t>He sought to teach contemporary society about </a:t>
            </a:r>
            <a:r>
              <a:rPr lang="en-CA" b="1" dirty="0" smtClean="0"/>
              <a:t>socially responsible living</a:t>
            </a:r>
            <a:r>
              <a:rPr lang="en-CA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353599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The Sikh religion today has a following of over 20 million people worldwide and is ranked as the </a:t>
            </a:r>
            <a:r>
              <a:rPr lang="en-CA" b="1" dirty="0"/>
              <a:t>worlds 5th largest religion</a:t>
            </a:r>
            <a:r>
              <a:rPr lang="en-CA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876650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dirty="0" smtClean="0"/>
              <a:t> </a:t>
            </a:r>
            <a:r>
              <a:rPr lang="en-CA" dirty="0"/>
              <a:t> </a:t>
            </a:r>
            <a:r>
              <a:rPr lang="en-CA" dirty="0" smtClean="0"/>
              <a:t>Sikhism is </a:t>
            </a:r>
            <a:r>
              <a:rPr lang="en-CA" dirty="0"/>
              <a:t>a monotheistic religion that originated in the </a:t>
            </a:r>
            <a:r>
              <a:rPr lang="en-CA" b="1" u="sng" dirty="0"/>
              <a:t>15th century </a:t>
            </a:r>
            <a:r>
              <a:rPr lang="en-CA" dirty="0"/>
              <a:t>in the Punjab </a:t>
            </a:r>
            <a:r>
              <a:rPr lang="en-CA" dirty="0" smtClean="0"/>
              <a:t>region…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429966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CA" dirty="0" smtClean="0"/>
              <a:t>The</a:t>
            </a:r>
            <a:r>
              <a:rPr lang="en-CA" dirty="0"/>
              <a:t> </a:t>
            </a:r>
            <a:r>
              <a:rPr lang="en-CA" b="1" dirty="0"/>
              <a:t>Five Ks</a:t>
            </a:r>
            <a:r>
              <a:rPr lang="en-CA" dirty="0"/>
              <a:t> </a:t>
            </a:r>
            <a:r>
              <a:rPr lang="en-CA" dirty="0" smtClean="0"/>
              <a:t> </a:t>
            </a:r>
            <a:r>
              <a:rPr lang="en-CA" dirty="0"/>
              <a:t>are five Articles of Faith that </a:t>
            </a:r>
            <a:r>
              <a:rPr lang="en-CA" dirty="0" err="1"/>
              <a:t>Khalsa</a:t>
            </a:r>
            <a:r>
              <a:rPr lang="en-CA" dirty="0"/>
              <a:t> Sikhs wear at all times as commanded by the tenth Sikh </a:t>
            </a:r>
            <a:r>
              <a:rPr lang="en-CA" dirty="0">
                <a:hlinkClick r:id="rId2" tooltip="Guru"/>
              </a:rPr>
              <a:t>Guru</a:t>
            </a:r>
            <a:r>
              <a:rPr lang="en-CA" dirty="0"/>
              <a:t>, </a:t>
            </a:r>
            <a:r>
              <a:rPr lang="en-CA" dirty="0">
                <a:hlinkClick r:id="rId3" tooltip="Guru Gobind Singh"/>
              </a:rPr>
              <a:t>Guru </a:t>
            </a:r>
            <a:r>
              <a:rPr lang="en-CA" dirty="0" err="1">
                <a:hlinkClick r:id="rId3" tooltip="Guru Gobind Singh"/>
              </a:rPr>
              <a:t>Gobind</a:t>
            </a:r>
            <a:r>
              <a:rPr lang="en-CA" dirty="0">
                <a:hlinkClick r:id="rId3" tooltip="Guru Gobind Singh"/>
              </a:rPr>
              <a:t> Singh</a:t>
            </a:r>
            <a:r>
              <a:rPr lang="en-CA" dirty="0"/>
              <a:t>, who so ordered it at the Vaisakhi </a:t>
            </a:r>
            <a:r>
              <a:rPr lang="en-CA" dirty="0" err="1">
                <a:hlinkClick r:id="rId4" tooltip="Amrit Sanchar"/>
              </a:rPr>
              <a:t>Amrit</a:t>
            </a:r>
            <a:r>
              <a:rPr lang="en-CA" dirty="0">
                <a:hlinkClick r:id="rId4" tooltip="Amrit Sanchar"/>
              </a:rPr>
              <a:t> Sanchar</a:t>
            </a:r>
            <a:r>
              <a:rPr lang="en-CA" dirty="0"/>
              <a:t> in 1699.</a:t>
            </a:r>
          </a:p>
          <a:p>
            <a:r>
              <a:rPr lang="en-CA" b="1" dirty="0"/>
              <a:t>The Five Ks are:</a:t>
            </a:r>
            <a:endParaRPr lang="en-CA" dirty="0"/>
          </a:p>
          <a:p>
            <a:r>
              <a:rPr lang="en-CA" dirty="0"/>
              <a:t>1 </a:t>
            </a:r>
            <a:r>
              <a:rPr lang="en-CA" dirty="0" err="1"/>
              <a:t>Keski</a:t>
            </a:r>
            <a:r>
              <a:rPr lang="en-CA" dirty="0"/>
              <a:t> (small turban used to cover the </a:t>
            </a:r>
            <a:r>
              <a:rPr lang="en-CA" dirty="0" err="1"/>
              <a:t>Kesh</a:t>
            </a:r>
            <a:r>
              <a:rPr lang="en-CA" dirty="0"/>
              <a:t> or uncut hair)</a:t>
            </a:r>
          </a:p>
          <a:p>
            <a:r>
              <a:rPr lang="en-CA" dirty="0"/>
              <a:t>2 </a:t>
            </a:r>
            <a:r>
              <a:rPr lang="en-CA" dirty="0" err="1"/>
              <a:t>Kangha</a:t>
            </a:r>
            <a:r>
              <a:rPr lang="en-CA" dirty="0"/>
              <a:t> (small wooden comb),</a:t>
            </a:r>
          </a:p>
          <a:p>
            <a:r>
              <a:rPr lang="en-CA" dirty="0"/>
              <a:t>3 Kara (steel or iron bracelet),</a:t>
            </a:r>
          </a:p>
          <a:p>
            <a:r>
              <a:rPr lang="en-CA" dirty="0"/>
              <a:t>4 </a:t>
            </a:r>
            <a:r>
              <a:rPr lang="en-CA" dirty="0" err="1"/>
              <a:t>Kacchera</a:t>
            </a:r>
            <a:r>
              <a:rPr lang="en-CA" dirty="0"/>
              <a:t> (undergarment) and</a:t>
            </a:r>
          </a:p>
          <a:p>
            <a:r>
              <a:rPr lang="en-CA" dirty="0"/>
              <a:t>5 </a:t>
            </a:r>
            <a:r>
              <a:rPr lang="en-CA" dirty="0" err="1"/>
              <a:t>Kirpan</a:t>
            </a:r>
            <a:r>
              <a:rPr lang="en-CA" dirty="0"/>
              <a:t> (short dagger).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835598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u="sng" dirty="0"/>
              <a:t>The Five Ks </a:t>
            </a:r>
            <a:r>
              <a:rPr lang="en-CA" dirty="0"/>
              <a:t>are not just symbols, but articles of faith that collectively form the external identity and the </a:t>
            </a:r>
            <a:r>
              <a:rPr lang="en-CA" b="1" dirty="0" err="1"/>
              <a:t>Khalsa</a:t>
            </a:r>
            <a:r>
              <a:rPr lang="en-CA" b="1" dirty="0"/>
              <a:t> devotee's </a:t>
            </a:r>
            <a:r>
              <a:rPr lang="en-CA" dirty="0"/>
              <a:t>commitment to the </a:t>
            </a:r>
            <a:r>
              <a:rPr lang="en-CA" i="1" dirty="0"/>
              <a:t>Sikh </a:t>
            </a:r>
            <a:r>
              <a:rPr lang="en-CA" i="1" dirty="0" err="1"/>
              <a:t>rehni</a:t>
            </a:r>
            <a:r>
              <a:rPr lang="en-CA" dirty="0"/>
              <a:t> "Sikh way of life</a:t>
            </a:r>
            <a:r>
              <a:rPr lang="en-CA" dirty="0" smtClean="0"/>
              <a:t>".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649230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u="sng" dirty="0" smtClean="0"/>
              <a:t>Sikhs in Canada</a:t>
            </a:r>
            <a:endParaRPr lang="en-CA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In 1897, Queen’s Jubilee celebration a Sikh regiment in parade.</a:t>
            </a:r>
          </a:p>
          <a:p>
            <a:endParaRPr lang="en-CA" dirty="0"/>
          </a:p>
          <a:p>
            <a:r>
              <a:rPr lang="en-CA" b="1" dirty="0" smtClean="0"/>
              <a:t>By 1908</a:t>
            </a:r>
            <a:r>
              <a:rPr lang="en-CA" dirty="0" smtClean="0"/>
              <a:t>, 5000 had come to Vancouver.</a:t>
            </a:r>
          </a:p>
          <a:p>
            <a:r>
              <a:rPr lang="en-CA" dirty="0" smtClean="0"/>
              <a:t>A </a:t>
            </a:r>
            <a:r>
              <a:rPr lang="en-CA" dirty="0" err="1" smtClean="0"/>
              <a:t>Kalsa</a:t>
            </a:r>
            <a:r>
              <a:rPr lang="en-CA" dirty="0" smtClean="0"/>
              <a:t> </a:t>
            </a:r>
            <a:r>
              <a:rPr lang="en-CA" dirty="0" err="1" smtClean="0"/>
              <a:t>Diwan</a:t>
            </a:r>
            <a:r>
              <a:rPr lang="en-CA" dirty="0" smtClean="0"/>
              <a:t> Society then opened in West Vancouver</a:t>
            </a:r>
          </a:p>
          <a:p>
            <a:r>
              <a:rPr lang="en-CA" dirty="0" smtClean="0"/>
              <a:t>After that, BC gov’t enacted legislation that virtually eliminated entrance 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097624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dirty="0" smtClean="0"/>
              <a:t>Legislation</a:t>
            </a:r>
            <a:r>
              <a:rPr lang="en-CA" dirty="0" smtClean="0"/>
              <a:t>-denied right to vote</a:t>
            </a:r>
          </a:p>
          <a:p>
            <a:r>
              <a:rPr lang="en-CA" dirty="0" smtClean="0"/>
              <a:t>Immigrant must have a high amount of money to visit Canada.</a:t>
            </a:r>
          </a:p>
          <a:p>
            <a:endParaRPr lang="en-CA" dirty="0"/>
          </a:p>
          <a:p>
            <a:r>
              <a:rPr lang="en-CA" dirty="0" smtClean="0"/>
              <a:t>South Asian were described as </a:t>
            </a:r>
            <a:r>
              <a:rPr lang="en-CA" b="1" dirty="0" smtClean="0"/>
              <a:t>“yellow peril” “brown invasion”</a:t>
            </a:r>
            <a:endParaRPr lang="en-CA" b="1" dirty="0"/>
          </a:p>
        </p:txBody>
      </p:sp>
    </p:spTree>
    <p:extLst>
      <p:ext uri="{BB962C8B-B14F-4D97-AF65-F5344CB8AC3E}">
        <p14:creationId xmlns:p14="http://schemas.microsoft.com/office/powerpoint/2010/main" val="28487674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 smtClean="0"/>
              <a:t>Komagata</a:t>
            </a:r>
            <a:r>
              <a:rPr lang="en-CA" dirty="0" smtClean="0"/>
              <a:t> </a:t>
            </a:r>
            <a:r>
              <a:rPr lang="en-CA" dirty="0" err="1" smtClean="0"/>
              <a:t>Maru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 steamship owned by a wealthy Punjabi businessman, </a:t>
            </a:r>
            <a:r>
              <a:rPr lang="en-CA" dirty="0" err="1" smtClean="0"/>
              <a:t>Gurdit</a:t>
            </a:r>
            <a:r>
              <a:rPr lang="en-CA" dirty="0" smtClean="0"/>
              <a:t> Singh.</a:t>
            </a:r>
          </a:p>
          <a:p>
            <a:endParaRPr lang="en-CA" dirty="0"/>
          </a:p>
          <a:p>
            <a:r>
              <a:rPr lang="en-CA" dirty="0" smtClean="0"/>
              <a:t>The ship carried 376 immigrants from India, 351 were Sikh.</a:t>
            </a:r>
          </a:p>
          <a:p>
            <a:r>
              <a:rPr lang="en-CA" dirty="0" smtClean="0"/>
              <a:t>The ship was denied landing rights and forced to return to Calcutta.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930905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The Sikh immigration to Canada was almost nothing after this and many in Canada already went to the US or back to India.</a:t>
            </a:r>
          </a:p>
          <a:p>
            <a:r>
              <a:rPr lang="en-CA" dirty="0" smtClean="0"/>
              <a:t>Little immigration prior WW2.</a:t>
            </a:r>
          </a:p>
          <a:p>
            <a:endParaRPr lang="en-CA" dirty="0"/>
          </a:p>
          <a:p>
            <a:r>
              <a:rPr lang="en-CA" dirty="0" smtClean="0"/>
              <a:t>However, some increase as a result of the </a:t>
            </a:r>
            <a:r>
              <a:rPr lang="en-CA" b="1" dirty="0" smtClean="0"/>
              <a:t>1952 Immigration Act </a:t>
            </a:r>
            <a:r>
              <a:rPr lang="en-CA" dirty="0" smtClean="0"/>
              <a:t>that allowed quotas.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157979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/>
              <a:t>Point System</a:t>
            </a:r>
            <a:endParaRPr lang="en-C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Change immigration laws in 1967.</a:t>
            </a:r>
          </a:p>
          <a:p>
            <a:r>
              <a:rPr lang="en-CA" dirty="0" smtClean="0"/>
              <a:t>Eliminated discrimination based upon race, religion and country of origin.</a:t>
            </a:r>
          </a:p>
          <a:p>
            <a:r>
              <a:rPr lang="en-CA" dirty="0" smtClean="0"/>
              <a:t>Half of immigration of  from India were Punjabi Sikh who could enter with “semi-skilled occupations,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058208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1970s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Some anti-Asian and south Asian prejudice event particularly during economic downturns</a:t>
            </a:r>
          </a:p>
          <a:p>
            <a:endParaRPr lang="en-CA" dirty="0"/>
          </a:p>
          <a:p>
            <a:r>
              <a:rPr lang="en-CA" b="1" dirty="0" smtClean="0"/>
              <a:t>Multiculturalism</a:t>
            </a:r>
            <a:r>
              <a:rPr lang="en-CA" dirty="0" smtClean="0"/>
              <a:t> first announced in 1971, helped to change attitudes.</a:t>
            </a:r>
          </a:p>
          <a:p>
            <a:r>
              <a:rPr lang="en-CA" dirty="0" smtClean="0"/>
              <a:t>1984 a watershed, problems in India…</a:t>
            </a:r>
          </a:p>
          <a:p>
            <a:r>
              <a:rPr lang="en-CA" dirty="0" smtClean="0"/>
              <a:t>Many young men came to Canada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818242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Canadian Sikh then became concern for building up the economic, social and political base of the community.</a:t>
            </a:r>
          </a:p>
          <a:p>
            <a:endParaRPr lang="en-CA" dirty="0"/>
          </a:p>
          <a:p>
            <a:r>
              <a:rPr lang="en-CA" dirty="0" smtClean="0"/>
              <a:t>In the last decades of the twentieth century, the Sikh population grew by 89%.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292311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Rituals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Personal piety and devotion important</a:t>
            </a:r>
          </a:p>
          <a:p>
            <a:r>
              <a:rPr lang="en-CA" dirty="0" smtClean="0"/>
              <a:t>The devout begin their day by “meditating on the </a:t>
            </a:r>
            <a:r>
              <a:rPr lang="en-CA" dirty="0" err="1" smtClean="0"/>
              <a:t>devine</a:t>
            </a:r>
            <a:r>
              <a:rPr lang="en-CA" dirty="0" smtClean="0"/>
              <a:t> name”</a:t>
            </a:r>
          </a:p>
          <a:p>
            <a:r>
              <a:rPr lang="en-CA" dirty="0" smtClean="0"/>
              <a:t>Recite five liturgical prayers including the “</a:t>
            </a:r>
            <a:r>
              <a:rPr lang="en-CA" dirty="0" err="1" smtClean="0"/>
              <a:t>japji</a:t>
            </a:r>
            <a:r>
              <a:rPr lang="en-CA" dirty="0" smtClean="0"/>
              <a:t> of Guru Nanak.</a:t>
            </a:r>
          </a:p>
          <a:p>
            <a:r>
              <a:rPr lang="en-CA" dirty="0" smtClean="0"/>
              <a:t>Sikh can recite prayer from memory-morning and evening observances.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751512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/>
              <a:t>Social Change</a:t>
            </a:r>
            <a:endParaRPr lang="en-C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For first generation Sikh, rituals are without question</a:t>
            </a:r>
          </a:p>
          <a:p>
            <a:r>
              <a:rPr lang="en-CA" dirty="0" smtClean="0"/>
              <a:t>They worry however, that 2</a:t>
            </a:r>
            <a:r>
              <a:rPr lang="en-CA" baseline="30000" dirty="0" smtClean="0"/>
              <a:t>nd</a:t>
            </a:r>
            <a:r>
              <a:rPr lang="en-CA" dirty="0" smtClean="0"/>
              <a:t> and 3</a:t>
            </a:r>
            <a:r>
              <a:rPr lang="en-CA" baseline="30000" dirty="0" smtClean="0"/>
              <a:t>rd</a:t>
            </a:r>
            <a:r>
              <a:rPr lang="en-CA" dirty="0" smtClean="0"/>
              <a:t> generation are becoming “theologically illiterate” (Scott, 326)</a:t>
            </a:r>
          </a:p>
          <a:p>
            <a:r>
              <a:rPr lang="en-CA" dirty="0" smtClean="0"/>
              <a:t>Visits to </a:t>
            </a:r>
            <a:r>
              <a:rPr lang="en-CA" dirty="0" err="1" smtClean="0"/>
              <a:t>gurdwaras</a:t>
            </a:r>
            <a:r>
              <a:rPr lang="en-CA" dirty="0" smtClean="0"/>
              <a:t>, however, help young Sikh’s remain in touch.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080341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u="sng" dirty="0" smtClean="0"/>
              <a:t>Identity</a:t>
            </a:r>
            <a:endParaRPr lang="en-CA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An ethno religious group</a:t>
            </a:r>
          </a:p>
          <a:p>
            <a:r>
              <a:rPr lang="en-CA" dirty="0" smtClean="0"/>
              <a:t>A religious identity and a national identity</a:t>
            </a:r>
          </a:p>
          <a:p>
            <a:r>
              <a:rPr lang="en-CA" dirty="0" smtClean="0"/>
              <a:t>Sikhs tend to see themselves as Punjabi Sikh Canadians.</a:t>
            </a:r>
          </a:p>
          <a:p>
            <a:r>
              <a:rPr lang="en-CA" dirty="0" smtClean="0"/>
              <a:t>Although Sikhs come from outside India such as East Africa, South Africa and the UK.</a:t>
            </a:r>
          </a:p>
          <a:p>
            <a:r>
              <a:rPr lang="en-CA" dirty="0" err="1" smtClean="0"/>
              <a:t>Gurdwaras</a:t>
            </a:r>
            <a:r>
              <a:rPr lang="en-CA" dirty="0" smtClean="0"/>
              <a:t> serve as a </a:t>
            </a:r>
            <a:r>
              <a:rPr lang="en-CA" dirty="0" err="1" smtClean="0"/>
              <a:t>bulwak</a:t>
            </a:r>
            <a:r>
              <a:rPr lang="en-CA" dirty="0" smtClean="0"/>
              <a:t> against assimilative pressures.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411201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b="1" dirty="0"/>
              <a:t>Vaisakhi</a:t>
            </a:r>
            <a:r>
              <a:rPr lang="en-CA" dirty="0"/>
              <a:t> (</a:t>
            </a:r>
            <a:r>
              <a:rPr lang="en-CA" dirty="0">
                <a:hlinkClick r:id="rId2" tooltip="Punjabi language"/>
              </a:rPr>
              <a:t>Punjabi</a:t>
            </a:r>
            <a:r>
              <a:rPr lang="en-CA" dirty="0"/>
              <a:t>: </a:t>
            </a:r>
            <a:r>
              <a:rPr lang="en-CA" dirty="0" err="1"/>
              <a:t>ਵਿਸਾਖੀ</a:t>
            </a:r>
            <a:r>
              <a:rPr lang="en-CA" dirty="0"/>
              <a:t>) </a:t>
            </a:r>
            <a:r>
              <a:rPr lang="en-CA" i="1" dirty="0" err="1"/>
              <a:t>visākhī</a:t>
            </a:r>
            <a:r>
              <a:rPr lang="en-CA" dirty="0"/>
              <a:t>), also known as </a:t>
            </a:r>
            <a:r>
              <a:rPr lang="en-CA" i="1" dirty="0"/>
              <a:t>Baisakhi</a:t>
            </a:r>
            <a:r>
              <a:rPr lang="en-CA" dirty="0"/>
              <a:t>, </a:t>
            </a:r>
            <a:r>
              <a:rPr lang="en-CA" i="1" dirty="0" err="1"/>
              <a:t>Vaishakhi</a:t>
            </a:r>
            <a:r>
              <a:rPr lang="en-CA" dirty="0"/>
              <a:t>, or </a:t>
            </a:r>
            <a:r>
              <a:rPr lang="en-CA" i="1" dirty="0" err="1"/>
              <a:t>Vasakhi</a:t>
            </a:r>
            <a:r>
              <a:rPr lang="en-CA" dirty="0"/>
              <a:t>) is a festival celebrated in the Punjab region. </a:t>
            </a:r>
            <a:r>
              <a:rPr lang="en-CA" dirty="0" smtClean="0"/>
              <a:t> </a:t>
            </a:r>
            <a:endParaRPr lang="en-CA" dirty="0"/>
          </a:p>
          <a:p>
            <a:r>
              <a:rPr lang="en-CA" dirty="0"/>
              <a:t>Vaisakhi is especially important for the </a:t>
            </a:r>
            <a:r>
              <a:rPr lang="en-CA" dirty="0">
                <a:hlinkClick r:id="rId3" tooltip="Sikh"/>
              </a:rPr>
              <a:t>Sikh</a:t>
            </a:r>
            <a:r>
              <a:rPr lang="en-CA" dirty="0"/>
              <a:t> community as it marks the establishment of the </a:t>
            </a:r>
            <a:r>
              <a:rPr lang="en-CA" dirty="0" err="1">
                <a:hlinkClick r:id="rId4" tooltip="Khalsa"/>
              </a:rPr>
              <a:t>Khalsa</a:t>
            </a:r>
            <a:r>
              <a:rPr lang="en-CA" dirty="0"/>
              <a:t>.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105437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The </a:t>
            </a:r>
            <a:r>
              <a:rPr lang="en-CA" b="1" dirty="0" err="1"/>
              <a:t>Khalsa</a:t>
            </a:r>
            <a:r>
              <a:rPr lang="en-CA" dirty="0"/>
              <a:t> </a:t>
            </a:r>
            <a:r>
              <a:rPr lang="en-CA" dirty="0" smtClean="0"/>
              <a:t> is </a:t>
            </a:r>
            <a:r>
              <a:rPr lang="en-CA" dirty="0"/>
              <a:t>the collective body of </a:t>
            </a:r>
            <a:r>
              <a:rPr lang="en-CA" b="1" dirty="0"/>
              <a:t>all initiated Sikhs</a:t>
            </a:r>
            <a:r>
              <a:rPr lang="en-CA" dirty="0"/>
              <a:t> represented by the five beloved-ones and can be called the Guru </a:t>
            </a:r>
            <a:r>
              <a:rPr lang="en-CA" dirty="0" err="1"/>
              <a:t>Panth</a:t>
            </a:r>
            <a:r>
              <a:rPr lang="en-CA" dirty="0"/>
              <a:t>, the embodiment of the </a:t>
            </a:r>
            <a:r>
              <a:rPr lang="en-CA" dirty="0" smtClean="0"/>
              <a:t>Guru</a:t>
            </a:r>
            <a:r>
              <a:rPr lang="en-CA" dirty="0"/>
              <a:t> and the final temporal Guru/leader of the Sikhs. The word </a:t>
            </a:r>
            <a:r>
              <a:rPr lang="en-CA" dirty="0" err="1"/>
              <a:t>Khalsa</a:t>
            </a:r>
            <a:r>
              <a:rPr lang="en-CA" dirty="0"/>
              <a:t> translates to "</a:t>
            </a:r>
            <a:r>
              <a:rPr lang="en-CA" b="1" dirty="0"/>
              <a:t>Sovereign/Free</a:t>
            </a:r>
            <a:r>
              <a:rPr lang="en-CA" b="1" dirty="0" smtClean="0"/>
              <a:t>".</a:t>
            </a:r>
          </a:p>
          <a:p>
            <a:r>
              <a:rPr lang="en-CA" dirty="0"/>
              <a:t> Another interpretation is that of being "Pure/Genuine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497632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More recently, this festival is also celebrated around the world by the </a:t>
            </a:r>
            <a:r>
              <a:rPr lang="en-CA" dirty="0">
                <a:hlinkClick r:id="rId2" tooltip="Sikh diaspora"/>
              </a:rPr>
              <a:t>Sikh diaspora</a:t>
            </a:r>
            <a:r>
              <a:rPr lang="en-CA" dirty="0"/>
              <a:t>.</a:t>
            </a:r>
          </a:p>
          <a:p>
            <a:r>
              <a:rPr lang="en-CA" dirty="0"/>
              <a:t>The festival is also celebrated by </a:t>
            </a:r>
            <a:r>
              <a:rPr lang="en-CA" dirty="0">
                <a:hlinkClick r:id="rId3" tooltip="Hindu"/>
              </a:rPr>
              <a:t>Hindus</a:t>
            </a:r>
            <a:r>
              <a:rPr lang="en-CA" dirty="0"/>
              <a:t> and </a:t>
            </a:r>
            <a:r>
              <a:rPr lang="en-CA" dirty="0">
                <a:hlinkClick r:id="rId4" tooltip="Buddhism"/>
              </a:rPr>
              <a:t>Buddhists</a:t>
            </a:r>
            <a:r>
              <a:rPr lang="en-CA" dirty="0"/>
              <a:t> for different reasons including the start of the solar new year.</a:t>
            </a:r>
          </a:p>
          <a:p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506795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942</Words>
  <Application>Microsoft Office PowerPoint</Application>
  <PresentationFormat>On-screen Show (4:3)</PresentationFormat>
  <Paragraphs>107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South Asian Canadians</vt:lpstr>
      <vt:lpstr>PowerPoint Presentation</vt:lpstr>
      <vt:lpstr>Mostly 1 generation</vt:lpstr>
      <vt:lpstr>PowerPoint Presentation</vt:lpstr>
      <vt:lpstr>PowerPoint Presentation</vt:lpstr>
      <vt:lpstr>PowerPoint Presentation</vt:lpstr>
      <vt:lpstr>PowerPoint Presentation</vt:lpstr>
      <vt:lpstr>Weber’s thesis</vt:lpstr>
      <vt:lpstr>The Caste system</vt:lpstr>
      <vt:lpstr>Power</vt:lpstr>
      <vt:lpstr>Hinduism and Buddhism</vt:lpstr>
      <vt:lpstr>Other wordly Mysticism</vt:lpstr>
      <vt:lpstr>PowerPoint Presentation</vt:lpstr>
      <vt:lpstr>Sikhism</vt:lpstr>
      <vt:lpstr>Leader-Guru Nanak </vt:lpstr>
      <vt:lpstr>PowerPoint Presentation</vt:lpstr>
      <vt:lpstr>PowerPoint Presentation</vt:lpstr>
      <vt:lpstr>PowerPoint Presentation</vt:lpstr>
      <vt:lpstr>PowerPoint Presentation</vt:lpstr>
      <vt:lpstr>Sikhs in Canada</vt:lpstr>
      <vt:lpstr>PowerPoint Presentation</vt:lpstr>
      <vt:lpstr>Komagata Maru</vt:lpstr>
      <vt:lpstr>PowerPoint Presentation</vt:lpstr>
      <vt:lpstr>Point System</vt:lpstr>
      <vt:lpstr>1970s</vt:lpstr>
      <vt:lpstr>PowerPoint Presentation</vt:lpstr>
      <vt:lpstr>Rituals</vt:lpstr>
      <vt:lpstr>Social Change</vt:lpstr>
      <vt:lpstr>Identity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South Asian Canadians</dc:title>
  <dc:creator>user</dc:creator>
  <cp:lastModifiedBy>user</cp:lastModifiedBy>
  <cp:revision>10</cp:revision>
  <dcterms:created xsi:type="dcterms:W3CDTF">2014-07-18T22:42:47Z</dcterms:created>
  <dcterms:modified xsi:type="dcterms:W3CDTF">2015-04-15T00:05:51Z</dcterms:modified>
</cp:coreProperties>
</file>